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61" r:id="rId2"/>
    <p:sldId id="373" r:id="rId3"/>
    <p:sldId id="377" r:id="rId4"/>
    <p:sldId id="378" r:id="rId5"/>
    <p:sldId id="374" r:id="rId6"/>
    <p:sldId id="375" r:id="rId7"/>
    <p:sldId id="379" r:id="rId8"/>
    <p:sldId id="380" r:id="rId9"/>
    <p:sldId id="381" r:id="rId10"/>
    <p:sldId id="382" r:id="rId11"/>
    <p:sldId id="383" r:id="rId12"/>
    <p:sldId id="384" r:id="rId13"/>
    <p:sldId id="385" r:id="rId14"/>
    <p:sldId id="386" r:id="rId15"/>
    <p:sldId id="387" r:id="rId16"/>
    <p:sldId id="388" r:id="rId17"/>
    <p:sldId id="389" r:id="rId18"/>
    <p:sldId id="390" r:id="rId19"/>
    <p:sldId id="393" r:id="rId20"/>
    <p:sldId id="391" r:id="rId21"/>
    <p:sldId id="392" r:id="rId22"/>
    <p:sldId id="395" r:id="rId23"/>
    <p:sldId id="394" r:id="rId24"/>
    <p:sldId id="396" r:id="rId25"/>
    <p:sldId id="397" r:id="rId26"/>
    <p:sldId id="398" r:id="rId27"/>
    <p:sldId id="337" r:id="rId28"/>
    <p:sldId id="399" r:id="rId29"/>
    <p:sldId id="400" r:id="rId30"/>
    <p:sldId id="401" r:id="rId31"/>
    <p:sldId id="402" r:id="rId32"/>
    <p:sldId id="403" r:id="rId33"/>
    <p:sldId id="406" r:id="rId34"/>
    <p:sldId id="348" r:id="rId35"/>
    <p:sldId id="349" r:id="rId36"/>
    <p:sldId id="350" r:id="rId37"/>
    <p:sldId id="351" r:id="rId38"/>
    <p:sldId id="352" r:id="rId39"/>
    <p:sldId id="353" r:id="rId40"/>
    <p:sldId id="354" r:id="rId41"/>
    <p:sldId id="355" r:id="rId42"/>
    <p:sldId id="356" r:id="rId43"/>
    <p:sldId id="357" r:id="rId44"/>
    <p:sldId id="358" r:id="rId45"/>
    <p:sldId id="359" r:id="rId46"/>
    <p:sldId id="360" r:id="rId47"/>
    <p:sldId id="361" r:id="rId48"/>
    <p:sldId id="362" r:id="rId49"/>
    <p:sldId id="363" r:id="rId50"/>
    <p:sldId id="364" r:id="rId51"/>
    <p:sldId id="365" r:id="rId52"/>
    <p:sldId id="366" r:id="rId53"/>
    <p:sldId id="367" r:id="rId54"/>
    <p:sldId id="368" r:id="rId55"/>
    <p:sldId id="369" r:id="rId56"/>
    <p:sldId id="370" r:id="rId57"/>
    <p:sldId id="371" r:id="rId58"/>
    <p:sldId id="372" r:id="rId59"/>
    <p:sldId id="407" r:id="rId60"/>
    <p:sldId id="408" r:id="rId61"/>
    <p:sldId id="409" r:id="rId62"/>
    <p:sldId id="410" r:id="rId63"/>
    <p:sldId id="411" r:id="rId64"/>
    <p:sldId id="412" r:id="rId65"/>
    <p:sldId id="413" r:id="rId66"/>
    <p:sldId id="414" r:id="rId67"/>
    <p:sldId id="415" r:id="rId68"/>
    <p:sldId id="416" r:id="rId69"/>
    <p:sldId id="417" r:id="rId70"/>
    <p:sldId id="418" r:id="rId71"/>
    <p:sldId id="420" r:id="rId72"/>
    <p:sldId id="421" r:id="rId73"/>
    <p:sldId id="419" r:id="rId74"/>
    <p:sldId id="422" r:id="rId75"/>
    <p:sldId id="423" r:id="rId76"/>
    <p:sldId id="425" r:id="rId77"/>
    <p:sldId id="426" r:id="rId78"/>
    <p:sldId id="427" r:id="rId79"/>
    <p:sldId id="428" r:id="rId80"/>
  </p:sldIdLst>
  <p:sldSz cx="12192000" cy="6858000"/>
  <p:notesSz cx="10021888" cy="6888163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constrained Scalar Optimization" id="{A913120D-14D9-4EC4-836D-88C9D5E780F7}">
          <p14:sldIdLst>
            <p14:sldId id="261"/>
            <p14:sldId id="373"/>
            <p14:sldId id="377"/>
            <p14:sldId id="378"/>
            <p14:sldId id="374"/>
            <p14:sldId id="375"/>
          </p14:sldIdLst>
        </p14:section>
        <p14:section name="Linear Production Model" id="{EA17A8E5-F4C4-442A-AFA9-AC12135FDCC9}">
          <p14:sldIdLst>
            <p14:sldId id="379"/>
            <p14:sldId id="380"/>
            <p14:sldId id="381"/>
            <p14:sldId id="382"/>
            <p14:sldId id="383"/>
            <p14:sldId id="384"/>
          </p14:sldIdLst>
        </p14:section>
        <p14:section name="Linear Programming" id="{0B0622B3-CE1F-467A-9602-674DA54124AD}">
          <p14:sldIdLst>
            <p14:sldId id="385"/>
            <p14:sldId id="386"/>
            <p14:sldId id="387"/>
          </p14:sldIdLst>
        </p14:section>
        <p14:section name="Linear Production Model in Pyomo" id="{1632A802-D354-4621-BE98-570A90B15D05}">
          <p14:sldIdLst>
            <p14:sldId id="388"/>
            <p14:sldId id="389"/>
            <p14:sldId id="390"/>
            <p14:sldId id="393"/>
            <p14:sldId id="391"/>
            <p14:sldId id="392"/>
            <p14:sldId id="395"/>
            <p14:sldId id="394"/>
            <p14:sldId id="396"/>
            <p14:sldId id="397"/>
            <p14:sldId id="398"/>
          </p14:sldIdLst>
        </p14:section>
        <p14:section name="Linear Programming in Pyomo" id="{FFCD5ADC-5E09-4830-A83E-0F8DD92C704C}">
          <p14:sldIdLst>
            <p14:sldId id="337"/>
            <p14:sldId id="399"/>
            <p14:sldId id="400"/>
          </p14:sldIdLst>
        </p14:section>
        <p14:section name="Linear Blending Problem" id="{0090C93F-8A19-4AFA-BAF1-2A5CA77B6A0F}">
          <p14:sldIdLst>
            <p14:sldId id="401"/>
            <p14:sldId id="402"/>
            <p14:sldId id="403"/>
            <p14:sldId id="406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</p14:sldIdLst>
        </p14:section>
        <p14:section name="Design of a Cold Weather Fuel" id="{16477CDE-7475-4CA1-8AFF-5CC6E311DA56}">
          <p14:sldIdLst>
            <p14:sldId id="407"/>
            <p14:sldId id="408"/>
            <p14:sldId id="409"/>
            <p14:sldId id="410"/>
            <p14:sldId id="411"/>
            <p14:sldId id="412"/>
            <p14:sldId id="413"/>
          </p14:sldIdLst>
        </p14:section>
        <p14:section name="Gasoline Blending" id="{6387D1C7-D15B-4200-B71D-556DAD87B5DC}">
          <p14:sldIdLst>
            <p14:sldId id="414"/>
            <p14:sldId id="415"/>
            <p14:sldId id="416"/>
            <p14:sldId id="417"/>
            <p14:sldId id="418"/>
            <p14:sldId id="420"/>
            <p14:sldId id="421"/>
            <p14:sldId id="419"/>
          </p14:sldIdLst>
        </p14:section>
        <p14:section name="Pyomo Examples" id="{945E50A0-6932-4814-8C72-0F3AFB375B25}">
          <p14:sldIdLst>
            <p14:sldId id="422"/>
            <p14:sldId id="423"/>
            <p14:sldId id="425"/>
            <p14:sldId id="426"/>
            <p14:sldId id="427"/>
            <p14:sldId id="4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42818" cy="346003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5677331" y="0"/>
            <a:ext cx="4342818" cy="346003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9B5D138B-A3D2-4720-A062-519F5C6834DF}" type="datetimeFigureOut">
              <a:rPr lang="th-TH" smtClean="0"/>
              <a:t>17/09/63</a:t>
            </a:fld>
            <a:endParaRPr lang="th-TH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2943225" y="860425"/>
            <a:ext cx="4135438" cy="2325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25" tIns="48312" rIns="96625" bIns="48312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1002189" y="3314929"/>
            <a:ext cx="8017510" cy="2712214"/>
          </a:xfrm>
          <a:prstGeom prst="rect">
            <a:avLst/>
          </a:prstGeom>
        </p:spPr>
        <p:txBody>
          <a:bodyPr vert="horz" lIns="96625" tIns="48312" rIns="96625" bIns="48312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6542161"/>
            <a:ext cx="4342818" cy="346002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5677331" y="6542161"/>
            <a:ext cx="4342818" cy="346002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7BAF206B-AC70-4732-891C-66B803B0C46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4887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5401694-D3C9-40C9-BF67-FD015ABB55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0F8972BE-BE9E-492E-B5AE-62D2F77939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0D8C39F3-D00B-4E1F-A2E9-8250EED56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BDF0F-E562-40CD-9646-9FEBBC67935B}" type="datetimeFigureOut">
              <a:rPr lang="th-TH" smtClean="0"/>
              <a:t>17/09/63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9E19D8EC-CA1F-46CC-9E98-8D4023BFF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68B50460-3420-47AC-9A8B-CDDF7B39E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C5E7-DC18-4710-8FF4-196AC11AB08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94949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5E6A7BA-928C-4583-A3FC-FD0882E9D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6B3651EC-52DF-4F00-BCF5-A9D8C0A45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E5E14AF5-0104-4C3F-AA3F-DFE5E859A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BDF0F-E562-40CD-9646-9FEBBC67935B}" type="datetimeFigureOut">
              <a:rPr lang="th-TH" smtClean="0"/>
              <a:t>17/09/63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E7D6042C-7F8F-4111-AF27-1A1F620E8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BA4CE48B-4B4A-431C-B355-E1D824FFE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C5E7-DC18-4710-8FF4-196AC11AB08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12413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8AA3D1BB-4BA9-45EC-94E8-50C8BBCEA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C2ACBA26-FF2F-4F56-9B44-041F67B01A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EE843760-CBC3-4B0F-B4BD-F04D9F165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BDF0F-E562-40CD-9646-9FEBBC67935B}" type="datetimeFigureOut">
              <a:rPr lang="th-TH" smtClean="0"/>
              <a:t>17/09/63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6DD274A2-F731-4955-A4E6-D8DE888C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EC10E397-2834-47CB-B214-98D6D099F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C5E7-DC18-4710-8FF4-196AC11AB08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60914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BEADC8E-F32B-477D-B99A-CF0D07451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F3787797-0EBD-4DF6-8524-0C97B2432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CC3B2899-9CA4-40FD-A5CA-4660C2061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BDF0F-E562-40CD-9646-9FEBBC67935B}" type="datetimeFigureOut">
              <a:rPr lang="th-TH" smtClean="0"/>
              <a:t>17/09/63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CEEF0ECE-52EB-40A6-8F19-72468180B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DB2AF95B-CA71-46D3-8978-5257486E0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C5E7-DC18-4710-8FF4-196AC11AB08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71698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41C09AD-28D7-4885-A14E-A0AC978D6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6C2E8A54-E6A3-4215-AC46-4F5989502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745DF856-8AFC-4AFF-9F1C-76D11F68B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BDF0F-E562-40CD-9646-9FEBBC67935B}" type="datetimeFigureOut">
              <a:rPr lang="th-TH" smtClean="0"/>
              <a:t>17/09/63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92CA877F-A9BB-4C3D-8293-E4CA39C33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715ADA4F-C5BD-44CB-B15B-2C58D94E6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C5E7-DC18-4710-8FF4-196AC11AB08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15128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1F31C8A-4581-44C6-9B65-02F90D2DE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1A44B784-8EB4-477F-B9C3-87D46914CC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2534566D-9716-4F42-89F3-15FC3670DC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4B45FAA0-FAFB-402A-9CE0-5DEDE1E8D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BDF0F-E562-40CD-9646-9FEBBC67935B}" type="datetimeFigureOut">
              <a:rPr lang="th-TH" smtClean="0"/>
              <a:t>17/09/63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6AA7581C-D1EC-4C38-BAA8-BC88F2852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3FA6EE92-01A0-4308-B043-04CEC73CD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C5E7-DC18-4710-8FF4-196AC11AB08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98057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6C08DE3-114B-44F0-A4B0-85E86EBE8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2499A994-28CB-4147-A157-3FE666673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18E5D87F-FD02-46BC-894F-1C2ABD7676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8B15A156-A023-4AF0-988D-676681D6B6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FDA5B3A2-1118-46D7-9D69-BE52C01CFA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4866DC95-5157-4019-B93B-4E1A3A1ED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BDF0F-E562-40CD-9646-9FEBBC67935B}" type="datetimeFigureOut">
              <a:rPr lang="th-TH" smtClean="0"/>
              <a:t>17/09/63</a:t>
            </a:fld>
            <a:endParaRPr lang="th-TH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9763A49B-50F6-415F-9ACC-376FFCEAB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3DCFAF04-A94B-4E49-97A2-40B534AF7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C5E7-DC18-4710-8FF4-196AC11AB08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23086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DA054EA-8E21-47E6-AF49-3D64D57A2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5FADEA7D-A78A-42A5-9133-AC5B4174C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BDF0F-E562-40CD-9646-9FEBBC67935B}" type="datetimeFigureOut">
              <a:rPr lang="th-TH" smtClean="0"/>
              <a:t>17/09/63</a:t>
            </a:fld>
            <a:endParaRPr lang="th-TH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2460907B-5BD6-44A3-A93D-548A0F746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068BCAC0-C341-4C5B-9122-6686F2F2C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C5E7-DC18-4710-8FF4-196AC11AB08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50322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F594CF21-B545-4783-B6AD-741CBD715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BDF0F-E562-40CD-9646-9FEBBC67935B}" type="datetimeFigureOut">
              <a:rPr lang="th-TH" smtClean="0"/>
              <a:t>17/09/63</a:t>
            </a:fld>
            <a:endParaRPr lang="th-TH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F6B6914C-D454-475F-8DD7-00077ACD8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CC4E1A0D-0E35-49AB-98B0-7B6BC9159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C5E7-DC18-4710-8FF4-196AC11AB08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96673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CD95DAF-9A92-4FEF-BCB4-5E4A11235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628C7C22-BF82-46AA-B86B-0CC0229B1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57B05E5F-4E91-44F1-9DF0-EBB9878D76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A294F8C5-6658-4232-ACCD-B5D9CC3AB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BDF0F-E562-40CD-9646-9FEBBC67935B}" type="datetimeFigureOut">
              <a:rPr lang="th-TH" smtClean="0"/>
              <a:t>17/09/63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AE01C6F1-AC46-4E28-8B8A-8E036DEB0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1797E5DF-2A8A-4119-8FCD-1A093AAF0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C5E7-DC18-4710-8FF4-196AC11AB08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46793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3F0BAF9-E08B-4C8F-82A5-C2D1976A7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8C6FFD03-12DB-4351-8A4F-4B98CFF5A7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716EF257-FCDA-4949-B1E8-BD5C729EB8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1E4D351B-E1C4-43D0-8A72-88D7C34DF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BDF0F-E562-40CD-9646-9FEBBC67935B}" type="datetimeFigureOut">
              <a:rPr lang="th-TH" smtClean="0"/>
              <a:t>17/09/63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6E7CD6DF-0549-4A42-8D76-27EAD8604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9BD41EC5-4D9A-42ED-9102-EC6879DF2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7C5E7-DC18-4710-8FF4-196AC11AB08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02542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7F7033E5-4EDA-42F4-8AB4-C0CFE44C2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EDC827AE-164B-4328-9E6B-CD34AAFAF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0551BD85-F3BE-4EDE-82EA-1EC8CB1E9F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BDF0F-E562-40CD-9646-9FEBBC67935B}" type="datetimeFigureOut">
              <a:rPr lang="th-TH" smtClean="0"/>
              <a:t>17/09/63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7AEC6971-C0DB-444E-9CEE-B443F52C6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87F0CF47-1AA0-4526-A604-CBE711F4F2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7C5E7-DC18-4710-8FF4-196AC11AB08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4374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jckantor.github.io/CBE30338/02.00-Process-Modeling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jckantor.github.io/CBE30338/02.00-Process-Modeling.html" TargetMode="Externa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jckantor.github.io/CBE30338/02.00-Process-Modeling.html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jckantor.github.io/CBE30338/02.00-Process-Modeling.html" TargetMode="Externa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jckantor.github.io/CBE30338/02.00-Process-Modeling.html" TargetMode="Externa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jckantor.github.io/CBE30338/02.00-Process-Modeling.html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jckantor.github.io/CBE30338/02.00-Process-Modeling.html" TargetMode="Externa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jckantor.github.io/CBE30338/02.00-Process-Modeling.html" TargetMode="Externa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jckantor.github.io/CBE30338/02.00-Process-Modeling.html" TargetMode="Externa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jckantor.github.io/CBE30338/02.00-Process-Modeling.htm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jckantor.github.io/CBE30338/02.00-Process-Modeling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jckantor.github.io/CBE30338/02.00-Process-Modeling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jckantor.github.io/CBE30338/02.00-Process-Modeling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jckantor.github.io/CBE30338/02.00-Process-Modeling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jckantor.github.io/CBE30338/02.00-Process-Modeling.html" TargetMode="Externa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jckantor.github.io/CBE30338/02.00-Process-Modeling.html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jckantor.github.io/CBE30338/02.00-Process-Modeling.htm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jckantor.github.io/CBE30338/02.00-Process-Modeling.htm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jckantor.github.io/CBE30338/02.00-Process-Modeling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jckantor.github.io/CBE30338/02.00-Process-Modeling.html" TargetMode="Externa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jckantor.github.io/CBE30338/02.00-Process-Modeling.html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jckantor.github.io/CBE30338/02.00-Process-Modeling.html" TargetMode="Externa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jckantor.github.io/CBE30338/02.00-Process-Modeling.html" TargetMode="Externa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jckantor.github.io/CBE30338/02.00-Process-Modeling.html" TargetMode="Externa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jckantor.github.io/CBE30338/02.00-Process-Modeling.html" TargetMode="Externa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jckantor.github.io/CBE30338/02.00-Process-Modeling.html" TargetMode="Externa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jckantor.github.io/CBE30338/02.00-Process-Modeling.html" TargetMode="Externa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jckantor.github.io/CBE30338/02.00-Process-Modeling.html" TargetMode="Externa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jckantor.github.io/CBE30338/02.00-Process-Modeling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jckantor.github.io/CBE30338/02.00-Process-Modeling.html" TargetMode="Externa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jckantor.github.io/CBE30338/02.00-Process-Modeling.html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jckantor.github.io/CBE30338/02.00-Process-Modeling.html" TargetMode="Externa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jckantor.github.io/CBE30338/02.00-Process-Modeling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s://jckantor.github.io/CBE30338/02.00-Process-Modeling.html" TargetMode="Externa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s://jckantor.github.io/CBE30338/02.00-Process-Modeling.html" TargetMode="Externa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hyperlink" Target="https://jckantor.github.io/CBE30338/02.00-Process-Modeling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jckantor.github.io/CBE30338/02.00-Process-Modeling.html" TargetMode="Externa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hyperlink" Target="https://jckantor.github.io/CBE30338/02.00-Process-Modeling.html" TargetMode="Externa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hyperlink" Target="https://jckantor.github.io/CBE30338/02.00-Process-Modeling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hyperlink" Target="https://jckantor.github.io/CBE30338/02.00-Process-Modeling.html" TargetMode="Externa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hyperlink" Target="https://jckantor.github.io/CBE30338/02.00-Process-Modeling.html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hyperlink" Target="https://jckantor.github.io/CBE30338/02.00-Process-Modeling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hyperlink" Target="https://jckantor.github.io/CBE30338/02.00-Process-Modeling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s://jckantor.github.io/CBE30338/02.00-Process-Modeling.html" TargetMode="Externa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s://jckantor.github.io/CBE30338/02.00-Process-Modeling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hyperlink" Target="https://jckantor.github.io/CBE30338/02.00-Process-Modeling.html" TargetMode="Externa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jckantor.github.io/CBE30338/02.00-Process-Modeling.html" TargetMode="Externa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s://jckantor.github.io/CBE30338/02.00-Process-Modeling.html" TargetMode="Externa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hyperlink" Target="https://jckantor.github.io/CBE30338/02.00-Process-Modeling.html" TargetMode="Externa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hyperlink" Target="https://jckantor.github.io/CBE30338/02.00-Process-Modeling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hyperlink" Target="https://jckantor.github.io/CBE30338/02.00-Process-Modeling.htm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-1" y="0"/>
            <a:ext cx="1211735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sng" strike="noStrike" dirty="0">
                <a:effectLst/>
                <a:latin typeface="Noto Sans"/>
              </a:rPr>
              <a:t>Optimization</a:t>
            </a:r>
            <a:r>
              <a:rPr lang="en-US" b="1" i="0" u="none" strike="noStrike" dirty="0">
                <a:effectLst/>
                <a:latin typeface="Noto Sans"/>
              </a:rPr>
              <a:t>: 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Helvetica Neue"/>
              </a:rPr>
              <a:t>Unconstrained Scalar Optimization</a:t>
            </a:r>
            <a:endParaRPr lang="en-US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C44F6929-7BB5-4770-AFDC-2CA489442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3902"/>
            <a:ext cx="8571428" cy="4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851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-1" y="0"/>
            <a:ext cx="1211735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sng" strike="noStrike" dirty="0">
                <a:effectLst/>
                <a:latin typeface="Noto Sans"/>
              </a:rPr>
              <a:t>Optimization</a:t>
            </a:r>
            <a:r>
              <a:rPr lang="en-US" b="1" i="0" u="none" strike="noStrike" dirty="0">
                <a:effectLst/>
                <a:latin typeface="Noto Sans"/>
              </a:rPr>
              <a:t>: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Helvetica Neue"/>
              </a:rPr>
              <a:t>Linear Production Model</a:t>
            </a:r>
            <a:endParaRPr lang="en-US" sz="14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1E82B45C-94B0-4D60-A1F3-20BE74061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6" y="563567"/>
            <a:ext cx="6952381" cy="5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47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-1" y="0"/>
            <a:ext cx="1211735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sng" strike="noStrike" dirty="0">
                <a:effectLst/>
                <a:latin typeface="Noto Sans"/>
              </a:rPr>
              <a:t>Optimization</a:t>
            </a:r>
            <a:r>
              <a:rPr lang="en-US" b="1" i="0" u="none" strike="noStrike" dirty="0">
                <a:effectLst/>
                <a:latin typeface="Noto Sans"/>
              </a:rPr>
              <a:t>: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Helvetica Neue"/>
              </a:rPr>
              <a:t>Linear Production Model</a:t>
            </a:r>
            <a:endParaRPr lang="en-US" sz="14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97A5D7F0-73F6-4FE5-A0D5-7F0BFC9C0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6" y="553238"/>
            <a:ext cx="3257143" cy="6304762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DEAB46DB-EE85-4CFB-8F08-5BCED4DD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701" y="433087"/>
            <a:ext cx="3830272" cy="368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11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-1" y="0"/>
            <a:ext cx="1211735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sng" strike="noStrike" dirty="0">
                <a:effectLst/>
                <a:latin typeface="Noto Sans"/>
              </a:rPr>
              <a:t>Optimization</a:t>
            </a:r>
            <a:r>
              <a:rPr lang="en-US" b="1" i="0" u="none" strike="noStrike" dirty="0">
                <a:effectLst/>
                <a:latin typeface="Noto Sans"/>
              </a:rPr>
              <a:t>: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Helvetica Neue"/>
              </a:rPr>
              <a:t>Linear Production Model</a:t>
            </a:r>
            <a:endParaRPr lang="en-US" sz="14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4A943D93-3E6E-4526-B042-2F983B7F6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6" y="464127"/>
            <a:ext cx="7447619" cy="4161905"/>
          </a:xfrm>
          <a:prstGeom prst="rect">
            <a:avLst/>
          </a:prstGeom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7B32FFD3-DCA8-4C91-88E3-392055C81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6" y="4626032"/>
            <a:ext cx="7447619" cy="211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59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-1" y="0"/>
            <a:ext cx="12117355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sng" strike="noStrike" dirty="0">
                <a:effectLst/>
                <a:latin typeface="Noto Sans"/>
              </a:rPr>
              <a:t>Optimization</a:t>
            </a:r>
            <a:r>
              <a:rPr lang="en-US" b="1" i="0" u="none" strike="noStrike" dirty="0">
                <a:effectLst/>
                <a:latin typeface="Noto Sans"/>
              </a:rPr>
              <a:t>: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Helvetica Neue"/>
              </a:rPr>
              <a:t>Linear Programming</a:t>
            </a:r>
          </a:p>
          <a:p>
            <a:pPr algn="l"/>
            <a:endParaRPr lang="en-US" sz="20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sz="40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BAE8154D-179D-4A56-AA67-CC936C5571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08"/>
          <a:stretch/>
        </p:blipFill>
        <p:spPr>
          <a:xfrm>
            <a:off x="74646" y="548640"/>
            <a:ext cx="10114286" cy="532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440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-1" y="0"/>
            <a:ext cx="12117355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sng" strike="noStrike" dirty="0">
                <a:effectLst/>
                <a:latin typeface="Noto Sans"/>
              </a:rPr>
              <a:t>Optimization</a:t>
            </a:r>
            <a:r>
              <a:rPr lang="en-US" b="1" i="0" u="none" strike="noStrike" dirty="0">
                <a:effectLst/>
                <a:latin typeface="Noto Sans"/>
              </a:rPr>
              <a:t>: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Helvetica Neue"/>
              </a:rPr>
              <a:t>Linear Programming</a:t>
            </a:r>
          </a:p>
          <a:p>
            <a:pPr algn="l"/>
            <a:endParaRPr lang="en-US" sz="20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sz="40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1EE5E10F-065A-4FDF-B352-9AFF2D13C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6" y="556318"/>
            <a:ext cx="6651572" cy="5326322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5FC0CE68-024B-433D-B94A-81913E55E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439" y="4866641"/>
            <a:ext cx="5123620" cy="174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-1" y="0"/>
            <a:ext cx="12117355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sng" strike="noStrike" dirty="0">
                <a:effectLst/>
                <a:latin typeface="Noto Sans"/>
              </a:rPr>
              <a:t>Optimization</a:t>
            </a:r>
            <a:r>
              <a:rPr lang="en-US" b="1" i="0" u="none" strike="noStrike" dirty="0">
                <a:effectLst/>
                <a:latin typeface="Noto Sans"/>
              </a:rPr>
              <a:t>: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Helvetica Neue"/>
              </a:rPr>
              <a:t>Linear Programming</a:t>
            </a:r>
          </a:p>
          <a:p>
            <a:pPr algn="l"/>
            <a:endParaRPr lang="en-US" sz="20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sz="40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D42C2A16-0E79-4068-96D3-F1BE65909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9" y="554977"/>
            <a:ext cx="4202137" cy="574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73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-1" y="0"/>
            <a:ext cx="12117355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sng" strike="noStrike" dirty="0">
                <a:effectLst/>
                <a:latin typeface="Noto Sans"/>
              </a:rPr>
              <a:t>Optimization</a:t>
            </a:r>
            <a:r>
              <a:rPr lang="en-US" b="1" i="0" u="none" strike="noStrike" dirty="0">
                <a:effectLst/>
                <a:latin typeface="Noto Sans"/>
              </a:rPr>
              <a:t>: 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Helvetica Neue"/>
              </a:rPr>
              <a:t>Linear Production Model in </a:t>
            </a:r>
            <a:r>
              <a:rPr lang="en-US" sz="2000" b="1" i="0" dirty="0" err="1">
                <a:solidFill>
                  <a:srgbClr val="000000"/>
                </a:solidFill>
                <a:effectLst/>
                <a:latin typeface="Helvetica Neue"/>
              </a:rPr>
              <a:t>Pyomo</a:t>
            </a:r>
            <a:endParaRPr lang="en-US" sz="20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sz="32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sz="3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sz="40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1C1145A7-9DB0-4678-AD77-F348AF851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2718"/>
            <a:ext cx="10295238" cy="4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55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-1" y="0"/>
            <a:ext cx="12117355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sng" strike="noStrike" dirty="0">
                <a:effectLst/>
                <a:latin typeface="Noto Sans"/>
              </a:rPr>
              <a:t>Optimization</a:t>
            </a:r>
            <a:r>
              <a:rPr lang="en-US" b="1" i="0" u="none" strike="noStrike" dirty="0">
                <a:effectLst/>
                <a:latin typeface="Noto Sans"/>
              </a:rPr>
              <a:t>: 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Helvetica Neue"/>
              </a:rPr>
              <a:t>Linear Production Model in </a:t>
            </a:r>
            <a:r>
              <a:rPr lang="en-US" sz="2000" b="1" i="0" dirty="0" err="1">
                <a:solidFill>
                  <a:srgbClr val="000000"/>
                </a:solidFill>
                <a:effectLst/>
                <a:latin typeface="Helvetica Neue"/>
              </a:rPr>
              <a:t>Pyomo</a:t>
            </a:r>
            <a:endParaRPr lang="en-US" sz="20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sz="32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sz="3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sz="40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1D7D7D58-560D-44E0-8D18-BA10E767A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6" y="594413"/>
            <a:ext cx="10495238" cy="5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977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-1" y="0"/>
            <a:ext cx="12117355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sng" strike="noStrike" dirty="0">
                <a:effectLst/>
                <a:latin typeface="Noto Sans"/>
              </a:rPr>
              <a:t>Optimization</a:t>
            </a:r>
            <a:r>
              <a:rPr lang="en-US" b="1" i="0" u="none" strike="noStrike" dirty="0">
                <a:effectLst/>
                <a:latin typeface="Noto Sans"/>
              </a:rPr>
              <a:t>: 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Helvetica Neue"/>
              </a:rPr>
              <a:t>Linear Production Model in </a:t>
            </a:r>
            <a:r>
              <a:rPr lang="en-US" sz="2000" b="1" i="0" dirty="0" err="1">
                <a:solidFill>
                  <a:srgbClr val="000000"/>
                </a:solidFill>
                <a:effectLst/>
                <a:latin typeface="Helvetica Neue"/>
              </a:rPr>
              <a:t>Pyomo</a:t>
            </a:r>
            <a:endParaRPr lang="en-US" sz="20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sz="32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sz="3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sz="40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A9F2CBB1-E24D-4EEB-BA6B-FDE70981A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6" y="565293"/>
            <a:ext cx="9695482" cy="618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7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-1" y="0"/>
            <a:ext cx="12117355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sng" strike="noStrike" dirty="0">
                <a:effectLst/>
                <a:latin typeface="Noto Sans"/>
              </a:rPr>
              <a:t>Optimization</a:t>
            </a:r>
            <a:r>
              <a:rPr lang="en-US" b="1" i="0" u="none" strike="noStrike" dirty="0">
                <a:effectLst/>
                <a:latin typeface="Noto Sans"/>
              </a:rPr>
              <a:t>: 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Helvetica Neue"/>
              </a:rPr>
              <a:t>Linear Production Model in </a:t>
            </a:r>
            <a:r>
              <a:rPr lang="en-US" sz="2000" b="1" i="0" dirty="0" err="1">
                <a:solidFill>
                  <a:srgbClr val="000000"/>
                </a:solidFill>
                <a:effectLst/>
                <a:latin typeface="Helvetica Neue"/>
              </a:rPr>
              <a:t>Pyomo</a:t>
            </a:r>
            <a:endParaRPr lang="en-US" sz="20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sz="32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sz="3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sz="40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0F1BCBF0-42ED-40AE-95E4-B86CAD747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99043"/>
            <a:ext cx="9514286" cy="3742857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B99D86D8-702C-4C6A-AEA5-6D7AD7776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01814"/>
            <a:ext cx="10247619" cy="1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34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691685B3-E287-47A3-8F5E-509809CB6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6" y="444138"/>
            <a:ext cx="8314286" cy="4047619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42D92F3-3208-4B89-ADC4-B43AD0E3C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6" y="4479434"/>
            <a:ext cx="2278063" cy="2378566"/>
          </a:xfrm>
          <a:prstGeom prst="rect">
            <a:avLst/>
          </a:prstGeom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00A7A9DA-6390-4F48-9E61-F4B1EF0D8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3458" y="4012400"/>
            <a:ext cx="6047402" cy="2784017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DDC21AC9-96F8-4B56-A901-68FC31E19E1E}"/>
              </a:ext>
            </a:extLst>
          </p:cNvPr>
          <p:cNvSpPr txBox="1"/>
          <p:nvPr/>
        </p:nvSpPr>
        <p:spPr>
          <a:xfrm>
            <a:off x="-1" y="0"/>
            <a:ext cx="1211735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sng" strike="noStrike" dirty="0">
                <a:effectLst/>
                <a:latin typeface="Noto Sans"/>
              </a:rPr>
              <a:t>Optimization</a:t>
            </a:r>
            <a:r>
              <a:rPr lang="en-US" b="1" i="0" u="none" strike="noStrike" dirty="0">
                <a:effectLst/>
                <a:latin typeface="Noto Sans"/>
              </a:rPr>
              <a:t>: 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Helvetica Neue"/>
              </a:rPr>
              <a:t>Unconstrained Scalar Optimization</a:t>
            </a:r>
            <a:endParaRPr lang="en-US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827303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-1" y="0"/>
            <a:ext cx="12117355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sng" strike="noStrike" dirty="0">
                <a:effectLst/>
                <a:latin typeface="Noto Sans"/>
              </a:rPr>
              <a:t>Optimization</a:t>
            </a:r>
            <a:r>
              <a:rPr lang="en-US" b="1" i="0" u="none" strike="noStrike" dirty="0">
                <a:effectLst/>
                <a:latin typeface="Noto Sans"/>
              </a:rPr>
              <a:t>: 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Helvetica Neue"/>
              </a:rPr>
              <a:t>Linear Production Model in </a:t>
            </a:r>
            <a:r>
              <a:rPr lang="en-US" sz="2000" b="1" i="0" dirty="0" err="1">
                <a:solidFill>
                  <a:srgbClr val="000000"/>
                </a:solidFill>
                <a:effectLst/>
                <a:latin typeface="Helvetica Neue"/>
              </a:rPr>
              <a:t>Pyomo</a:t>
            </a:r>
            <a:endParaRPr lang="en-US" sz="20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sz="32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sz="3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sz="40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689310E5-4BEA-4EFB-96E0-0D62414A4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6" y="524489"/>
            <a:ext cx="10304762" cy="4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92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-1" y="0"/>
            <a:ext cx="12117355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sng" strike="noStrike" dirty="0">
                <a:effectLst/>
                <a:latin typeface="Noto Sans"/>
              </a:rPr>
              <a:t>Optimization</a:t>
            </a:r>
            <a:r>
              <a:rPr lang="en-US" b="1" i="0" u="none" strike="noStrike" dirty="0">
                <a:effectLst/>
                <a:latin typeface="Noto Sans"/>
              </a:rPr>
              <a:t>: 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Helvetica Neue"/>
              </a:rPr>
              <a:t>Linear Production Model in </a:t>
            </a:r>
            <a:r>
              <a:rPr lang="en-US" sz="2000" b="1" i="0" dirty="0" err="1">
                <a:solidFill>
                  <a:srgbClr val="000000"/>
                </a:solidFill>
                <a:effectLst/>
                <a:latin typeface="Helvetica Neue"/>
              </a:rPr>
              <a:t>Pyomo</a:t>
            </a:r>
            <a:endParaRPr lang="en-US" sz="20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sz="32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sz="3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sz="40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9B7ABF65-C37E-47BC-A469-C62E11716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6" y="518649"/>
            <a:ext cx="10209524" cy="2752381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D983E36-8FE1-46A5-AA7D-37FDACCB9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6" y="3281189"/>
            <a:ext cx="10133333" cy="3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69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-1" y="0"/>
            <a:ext cx="12117355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sng" strike="noStrike" dirty="0">
                <a:effectLst/>
                <a:latin typeface="Noto Sans"/>
              </a:rPr>
              <a:t>Optimization</a:t>
            </a:r>
            <a:r>
              <a:rPr lang="en-US" b="1" i="0" u="none" strike="noStrike" dirty="0">
                <a:effectLst/>
                <a:latin typeface="Noto Sans"/>
              </a:rPr>
              <a:t>: 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Helvetica Neue"/>
              </a:rPr>
              <a:t>Linear Production Model in </a:t>
            </a:r>
            <a:r>
              <a:rPr lang="en-US" sz="2000" b="1" i="0" dirty="0" err="1">
                <a:solidFill>
                  <a:srgbClr val="000000"/>
                </a:solidFill>
                <a:effectLst/>
                <a:latin typeface="Helvetica Neue"/>
              </a:rPr>
              <a:t>Pyomo</a:t>
            </a:r>
            <a:endParaRPr lang="en-US" sz="20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sz="32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sz="3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sz="40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DFC67B-1CE9-4962-9E21-56C478673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70" y="517586"/>
            <a:ext cx="5247619" cy="6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06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-1" y="0"/>
            <a:ext cx="12117355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sng" strike="noStrike" dirty="0">
                <a:effectLst/>
                <a:latin typeface="Noto Sans"/>
              </a:rPr>
              <a:t>Optimization</a:t>
            </a:r>
            <a:r>
              <a:rPr lang="en-US" b="1" i="0" u="none" strike="noStrike" dirty="0">
                <a:effectLst/>
                <a:latin typeface="Noto Sans"/>
              </a:rPr>
              <a:t>: 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Helvetica Neue"/>
              </a:rPr>
              <a:t>Linear Production Model in </a:t>
            </a:r>
            <a:r>
              <a:rPr lang="en-US" sz="2000" b="1" i="0" dirty="0" err="1">
                <a:solidFill>
                  <a:srgbClr val="000000"/>
                </a:solidFill>
                <a:effectLst/>
                <a:latin typeface="Helvetica Neue"/>
              </a:rPr>
              <a:t>Pyomo</a:t>
            </a:r>
            <a:endParaRPr lang="en-US" sz="20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sz="32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sz="3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sz="40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A999950-C997-4000-9252-BCFA4F08A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6" y="927266"/>
            <a:ext cx="10342857" cy="2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93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-1" y="0"/>
            <a:ext cx="12117355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sng" strike="noStrike" dirty="0">
                <a:effectLst/>
                <a:latin typeface="Noto Sans"/>
              </a:rPr>
              <a:t>Optimization</a:t>
            </a:r>
            <a:r>
              <a:rPr lang="en-US" b="1" i="0" u="none" strike="noStrike" dirty="0">
                <a:effectLst/>
                <a:latin typeface="Noto Sans"/>
              </a:rPr>
              <a:t>: 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Helvetica Neue"/>
              </a:rPr>
              <a:t>Linear Production Model in </a:t>
            </a:r>
            <a:r>
              <a:rPr lang="en-US" sz="2000" b="1" i="0" dirty="0" err="1">
                <a:solidFill>
                  <a:srgbClr val="000000"/>
                </a:solidFill>
                <a:effectLst/>
                <a:latin typeface="Helvetica Neue"/>
              </a:rPr>
              <a:t>Pyomo</a:t>
            </a:r>
            <a:endParaRPr lang="en-US" sz="20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sz="32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sz="3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sz="40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4F97B36C-46B2-4116-A52F-560F3FFEC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6" y="449389"/>
            <a:ext cx="5229821" cy="628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24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-1" y="0"/>
            <a:ext cx="12117355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sng" strike="noStrike" dirty="0">
                <a:effectLst/>
                <a:latin typeface="Noto Sans"/>
              </a:rPr>
              <a:t>Optimization</a:t>
            </a:r>
            <a:r>
              <a:rPr lang="en-US" b="1" i="0" u="none" strike="noStrike" dirty="0">
                <a:effectLst/>
                <a:latin typeface="Noto Sans"/>
              </a:rPr>
              <a:t>: 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Helvetica Neue"/>
              </a:rPr>
              <a:t>Linear Production Model in </a:t>
            </a:r>
            <a:r>
              <a:rPr lang="en-US" sz="2000" b="1" i="0" dirty="0" err="1">
                <a:solidFill>
                  <a:srgbClr val="000000"/>
                </a:solidFill>
                <a:effectLst/>
                <a:latin typeface="Helvetica Neue"/>
              </a:rPr>
              <a:t>Pyomo</a:t>
            </a:r>
            <a:endParaRPr lang="en-US" sz="20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sz="32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sz="3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sz="40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A999950-C997-4000-9252-BCFA4F08A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6" y="561506"/>
            <a:ext cx="10342857" cy="2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40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-1" y="0"/>
            <a:ext cx="12117355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sng" strike="noStrike" dirty="0">
                <a:effectLst/>
                <a:latin typeface="Noto Sans"/>
              </a:rPr>
              <a:t>Optimization</a:t>
            </a:r>
            <a:r>
              <a:rPr lang="en-US" b="1" i="0" u="none" strike="noStrike" dirty="0">
                <a:effectLst/>
                <a:latin typeface="Noto Sans"/>
              </a:rPr>
              <a:t>: 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Helvetica Neue"/>
              </a:rPr>
              <a:t>Linear Production Model in </a:t>
            </a:r>
            <a:r>
              <a:rPr lang="en-US" sz="2000" b="1" i="0" dirty="0" err="1">
                <a:solidFill>
                  <a:srgbClr val="000000"/>
                </a:solidFill>
                <a:effectLst/>
                <a:latin typeface="Helvetica Neue"/>
              </a:rPr>
              <a:t>Pyomo</a:t>
            </a:r>
            <a:endParaRPr lang="en-US" sz="20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sz="32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sz="3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sz="40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A999950-C997-4000-9252-BCFA4F08A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6" y="561506"/>
            <a:ext cx="10342857" cy="2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0" y="0"/>
            <a:ext cx="96824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dirty="0">
                <a:effectLst/>
                <a:latin typeface="No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</a:t>
            </a:r>
            <a:r>
              <a:rPr lang="en-US" b="1" i="0" u="sng" strike="noStrike" dirty="0">
                <a:effectLst/>
                <a:latin typeface="Noto Sans"/>
              </a:rPr>
              <a:t> Optimization </a:t>
            </a:r>
            <a:r>
              <a:rPr lang="en-US" b="1" i="0" u="none" strike="noStrike" dirty="0">
                <a:effectLst/>
                <a:latin typeface="Noto Sans"/>
              </a:rPr>
              <a:t>: 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Linear Programming in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Helvetica Neue"/>
              </a:rPr>
              <a:t>Pyomo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C71482DE-7F72-45D1-A4C0-CADD074F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70" y="542131"/>
            <a:ext cx="10247619" cy="2542857"/>
          </a:xfrm>
          <a:prstGeom prst="rect">
            <a:avLst/>
          </a:prstGeom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8233FDBD-0901-4A21-8EBC-1E41DF931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866" y="3331331"/>
            <a:ext cx="7066667" cy="1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20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0" y="0"/>
            <a:ext cx="96824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sng" strike="noStrike" dirty="0">
                <a:effectLst/>
                <a:latin typeface="Noto Sans"/>
              </a:rPr>
              <a:t>Optimization </a:t>
            </a:r>
            <a:r>
              <a:rPr lang="en-US" b="1" i="0" u="none" strike="noStrike" dirty="0">
                <a:effectLst/>
                <a:latin typeface="Noto Sans"/>
              </a:rPr>
              <a:t>: 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Linear Programming in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Helvetica Neue"/>
              </a:rPr>
              <a:t>Pyomo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E80F0565-52C5-493C-8037-E7E993B7C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01" y="677257"/>
            <a:ext cx="7095238" cy="5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2906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0" y="0"/>
            <a:ext cx="96824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sng" strike="noStrike" dirty="0">
                <a:effectLst/>
                <a:latin typeface="Noto Sans"/>
              </a:rPr>
              <a:t>Optimization </a:t>
            </a:r>
            <a:r>
              <a:rPr lang="en-US" b="1" i="0" u="none" strike="noStrike" dirty="0">
                <a:effectLst/>
                <a:latin typeface="Noto Sans"/>
              </a:rPr>
              <a:t>: 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Linear Programming in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Helvetica Neue"/>
              </a:rPr>
              <a:t>Pyomo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CAAC2E30-352B-40DF-A32F-10AE3BC57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95" y="692497"/>
            <a:ext cx="5961905" cy="4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98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EF06913C-E676-4575-B944-078435C23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01" y="671209"/>
            <a:ext cx="8152381" cy="6038095"/>
          </a:xfrm>
          <a:prstGeom prst="rect">
            <a:avLst/>
          </a:prstGeom>
        </p:spPr>
      </p:pic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14D89429-C874-4657-877D-DB617EB174D7}"/>
              </a:ext>
            </a:extLst>
          </p:cNvPr>
          <p:cNvSpPr txBox="1"/>
          <p:nvPr/>
        </p:nvSpPr>
        <p:spPr>
          <a:xfrm>
            <a:off x="-1" y="0"/>
            <a:ext cx="1211735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sng" strike="noStrike" dirty="0">
                <a:effectLst/>
                <a:latin typeface="Noto Sans"/>
              </a:rPr>
              <a:t>Optimization</a:t>
            </a:r>
            <a:r>
              <a:rPr lang="en-US" b="1" i="0" u="none" strike="noStrike" dirty="0">
                <a:effectLst/>
                <a:latin typeface="Noto Sans"/>
              </a:rPr>
              <a:t>: 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Helvetica Neue"/>
              </a:rPr>
              <a:t>Unconstrained Scalar Optimization</a:t>
            </a:r>
            <a:endParaRPr lang="en-US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41885088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0" y="0"/>
            <a:ext cx="96824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dirty="0">
                <a:effectLst/>
                <a:latin typeface="No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</a:t>
            </a:r>
            <a:r>
              <a:rPr lang="en-US" b="1" i="0" u="sng" strike="noStrike" dirty="0">
                <a:effectLst/>
                <a:latin typeface="Noto Sans"/>
              </a:rPr>
              <a:t> Optimization </a:t>
            </a:r>
            <a:r>
              <a:rPr lang="en-US" b="1" i="0" u="none" strike="noStrike" dirty="0">
                <a:effectLst/>
                <a:latin typeface="Noto Sans"/>
              </a:rPr>
              <a:t>: 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Linear Blending Problem</a:t>
            </a: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1D4F049D-E752-4659-9E1E-6763BA5DD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01" y="554333"/>
            <a:ext cx="10495238" cy="4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7487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0" y="0"/>
            <a:ext cx="96824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dirty="0">
                <a:effectLst/>
                <a:latin typeface="No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</a:t>
            </a:r>
            <a:r>
              <a:rPr lang="en-US" b="1" i="0" u="sng" strike="noStrike" dirty="0">
                <a:effectLst/>
                <a:latin typeface="Noto Sans"/>
              </a:rPr>
              <a:t> Optimization </a:t>
            </a:r>
            <a:r>
              <a:rPr lang="en-US" b="1" i="0" u="none" strike="noStrike" dirty="0">
                <a:effectLst/>
                <a:latin typeface="Noto Sans"/>
              </a:rPr>
              <a:t>: 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Linear Blending Problem</a:t>
            </a: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6D1DC17A-B68A-47D7-8757-7DDF5BB32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87" y="629000"/>
            <a:ext cx="10361905" cy="5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051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0" y="0"/>
            <a:ext cx="96824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dirty="0">
                <a:effectLst/>
                <a:latin typeface="No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</a:t>
            </a:r>
            <a:r>
              <a:rPr lang="en-US" b="1" i="0" u="sng" strike="noStrike" dirty="0">
                <a:effectLst/>
                <a:latin typeface="Noto Sans"/>
              </a:rPr>
              <a:t> Optimization </a:t>
            </a:r>
            <a:r>
              <a:rPr lang="en-US" b="1" i="0" u="none" strike="noStrike" dirty="0">
                <a:effectLst/>
                <a:latin typeface="Noto Sans"/>
              </a:rPr>
              <a:t>: 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Linear Blending Problem</a:t>
            </a: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97B11892-4205-4B4F-AA8F-F2F7BE88E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7053"/>
            <a:ext cx="10390476" cy="3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0401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0" y="0"/>
            <a:ext cx="96824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dirty="0">
                <a:effectLst/>
                <a:latin typeface="No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</a:t>
            </a:r>
            <a:r>
              <a:rPr lang="en-US" b="1" i="0" u="sng" strike="noStrike" dirty="0">
                <a:effectLst/>
                <a:latin typeface="Noto Sans"/>
              </a:rPr>
              <a:t> Optimization </a:t>
            </a:r>
            <a:r>
              <a:rPr lang="en-US" b="1" i="0" u="none" strike="noStrike" dirty="0">
                <a:effectLst/>
                <a:latin typeface="Noto Sans"/>
              </a:rPr>
              <a:t>: 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Linear Blending Problem</a:t>
            </a: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4FE9F442-D2D6-4939-B6ED-683D265DE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" y="475253"/>
            <a:ext cx="6233386" cy="620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308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0" y="0"/>
            <a:ext cx="1090168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dirty="0">
                <a:effectLst/>
                <a:latin typeface="No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Process Modeling</a:t>
            </a:r>
            <a:r>
              <a:rPr lang="en-US" b="1" i="0" u="none" strike="noStrike" dirty="0">
                <a:effectLst/>
                <a:latin typeface="Noto Sans"/>
              </a:rPr>
              <a:t> :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Helvetica Neue"/>
              </a:rPr>
              <a:t>Implementing PID Control in Nonlinear Simulations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1D906F51-F6F7-4269-BA6C-1DEF4F5F4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74" y="545118"/>
            <a:ext cx="8228571" cy="4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7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0" y="0"/>
            <a:ext cx="1090168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dirty="0">
                <a:effectLst/>
                <a:latin typeface="No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Process Modeling</a:t>
            </a:r>
            <a:r>
              <a:rPr lang="en-US" b="1" i="0" u="none" strike="noStrike" dirty="0">
                <a:effectLst/>
                <a:latin typeface="Noto Sans"/>
              </a:rPr>
              <a:t> :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Helvetica Neue"/>
              </a:rPr>
              <a:t>Implementing PID Control in Nonlinear Simulations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BB23EBDF-F6EF-4AED-880C-988268ACC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95" y="521251"/>
            <a:ext cx="8323809" cy="3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218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0" y="0"/>
            <a:ext cx="1090168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dirty="0">
                <a:effectLst/>
                <a:latin typeface="No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Process Modeling</a:t>
            </a:r>
            <a:r>
              <a:rPr lang="en-US" b="1" i="0" u="none" strike="noStrike" dirty="0">
                <a:effectLst/>
                <a:latin typeface="Noto Sans"/>
              </a:rPr>
              <a:t> :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Helvetica Neue"/>
              </a:rPr>
              <a:t>Implementing PID Control in Nonlinear Simulations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BB591F25-497F-4010-B14D-CE6979799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26" y="718665"/>
            <a:ext cx="6466667" cy="4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775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0" y="0"/>
            <a:ext cx="1090168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dirty="0">
                <a:effectLst/>
                <a:latin typeface="No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Process Modeling</a:t>
            </a:r>
            <a:r>
              <a:rPr lang="en-US" b="1" i="0" u="none" strike="noStrike" dirty="0">
                <a:effectLst/>
                <a:latin typeface="Noto Sans"/>
              </a:rPr>
              <a:t> :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Helvetica Neue"/>
              </a:rPr>
              <a:t>Implementing PID Control in Nonlinear Simulations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51992B63-D306-4896-ACFC-CC0DBF60B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852809"/>
            <a:ext cx="4057143" cy="5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0602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0" y="0"/>
            <a:ext cx="1090168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dirty="0">
                <a:effectLst/>
                <a:latin typeface="No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Process Modeling</a:t>
            </a:r>
            <a:r>
              <a:rPr lang="en-US" b="1" i="0" u="none" strike="noStrike" dirty="0">
                <a:effectLst/>
                <a:latin typeface="Noto Sans"/>
              </a:rPr>
              <a:t> :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Helvetica Neue"/>
              </a:rPr>
              <a:t>Implementing PID Control in Nonlinear Simulations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EB565EFD-38BF-44FF-9E6F-B5C6CF8DC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99" y="607621"/>
            <a:ext cx="8304762" cy="3895238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89A3278A-B1C3-43EA-968F-3A0D21291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025" y="4606421"/>
            <a:ext cx="4876190" cy="2095238"/>
          </a:xfrm>
          <a:prstGeom prst="rect">
            <a:avLst/>
          </a:prstGeom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7DFE42ED-5862-4E24-BFF0-4BBF291DC9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877"/>
          <a:stretch/>
        </p:blipFill>
        <p:spPr>
          <a:xfrm>
            <a:off x="4246880" y="2186931"/>
            <a:ext cx="3732945" cy="2367709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ACC0B2F8-0D9A-4202-A8AD-696C339BD0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877"/>
          <a:stretch/>
        </p:blipFill>
        <p:spPr>
          <a:xfrm>
            <a:off x="7979825" y="2061261"/>
            <a:ext cx="3918701" cy="2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616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0" y="0"/>
            <a:ext cx="1090168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dirty="0">
                <a:effectLst/>
                <a:latin typeface="No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Process Modeling</a:t>
            </a:r>
            <a:r>
              <a:rPr lang="en-US" b="1" i="0" u="none" strike="noStrike" dirty="0">
                <a:effectLst/>
                <a:latin typeface="Noto Sans"/>
              </a:rPr>
              <a:t> :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Helvetica Neue"/>
              </a:rPr>
              <a:t>Implementing PID Control in Nonlinear Simulations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D02D26F5-59A7-4035-9ED3-630297E4E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05" y="549072"/>
            <a:ext cx="3276190" cy="1838095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71A66304-05A6-4DBF-9753-08282D043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000" y="488546"/>
            <a:ext cx="8219048" cy="3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13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6B1C3212-8AF7-41CC-BFAB-D7F2D1ECF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6" y="451643"/>
            <a:ext cx="8352381" cy="4590476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CD25563B-13AC-4F0C-B7CE-6D6503E21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6" y="4954766"/>
            <a:ext cx="3514286" cy="1819048"/>
          </a:xfrm>
          <a:prstGeom prst="rect">
            <a:avLst/>
          </a:prstGeom>
        </p:spPr>
      </p:pic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62E0F3E6-50AB-43FC-B83D-1A2EE52AFB93}"/>
              </a:ext>
            </a:extLst>
          </p:cNvPr>
          <p:cNvSpPr txBox="1"/>
          <p:nvPr/>
        </p:nvSpPr>
        <p:spPr>
          <a:xfrm>
            <a:off x="-1" y="0"/>
            <a:ext cx="1211735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sng" strike="noStrike" dirty="0">
                <a:effectLst/>
                <a:latin typeface="Noto Sans"/>
              </a:rPr>
              <a:t>Optimization</a:t>
            </a:r>
            <a:r>
              <a:rPr lang="en-US" b="1" i="0" u="none" strike="noStrike" dirty="0">
                <a:effectLst/>
                <a:latin typeface="Noto Sans"/>
              </a:rPr>
              <a:t>: 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Helvetica Neue"/>
              </a:rPr>
              <a:t>Unconstrained Scalar Optimization</a:t>
            </a:r>
            <a:endParaRPr lang="en-US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33602683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0" y="0"/>
            <a:ext cx="1090168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dirty="0">
                <a:effectLst/>
                <a:latin typeface="No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Process Modeling</a:t>
            </a:r>
            <a:r>
              <a:rPr lang="en-US" b="1" i="0" u="none" strike="noStrike" dirty="0">
                <a:effectLst/>
                <a:latin typeface="Noto Sans"/>
              </a:rPr>
              <a:t> :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Helvetica Neue"/>
              </a:rPr>
              <a:t>Implementing PID Control in Nonlinear Simulations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028712DC-1CB0-44F0-8935-BEC99147B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94" y="545811"/>
            <a:ext cx="8428571" cy="5542857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41D8CA4A-4C32-4DD0-AE77-D4A49ECFA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" y="6088668"/>
            <a:ext cx="1276190" cy="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672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0" y="0"/>
            <a:ext cx="1090168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dirty="0">
                <a:effectLst/>
                <a:latin typeface="No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Process Modeling</a:t>
            </a:r>
            <a:r>
              <a:rPr lang="en-US" b="1" i="0" u="none" strike="noStrike" dirty="0">
                <a:effectLst/>
                <a:latin typeface="Noto Sans"/>
              </a:rPr>
              <a:t> :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Helvetica Neue"/>
              </a:rPr>
              <a:t>Implementing PID Control in Nonlinear Simulations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4F310A4E-F5D6-4134-AA5C-BF646393C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37" y="480934"/>
            <a:ext cx="9566806" cy="2343546"/>
          </a:xfrm>
          <a:prstGeom prst="rect">
            <a:avLst/>
          </a:prstGeom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65845A53-67FD-48A1-BFF8-F0BE88C65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37" y="2888782"/>
            <a:ext cx="7872888" cy="375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794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0" y="0"/>
            <a:ext cx="1090168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dirty="0">
                <a:effectLst/>
                <a:latin typeface="No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Process Modeling</a:t>
            </a:r>
            <a:r>
              <a:rPr lang="en-US" b="1" i="0" u="none" strike="noStrike" dirty="0">
                <a:effectLst/>
                <a:latin typeface="Noto Sans"/>
              </a:rPr>
              <a:t> :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Helvetica Neue"/>
              </a:rPr>
              <a:t>Implementing PID Control in Nonlinear Simulations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68FCB45C-1B77-4648-AC58-4F121B0D8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06" y="525929"/>
            <a:ext cx="8466667" cy="2923809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350F0DA3-613A-4947-A187-78B388AD7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06" y="3634472"/>
            <a:ext cx="7790476" cy="2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005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0" y="0"/>
            <a:ext cx="1090168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dirty="0">
                <a:effectLst/>
                <a:latin typeface="No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Process Modeling</a:t>
            </a:r>
            <a:r>
              <a:rPr lang="en-US" b="1" i="0" u="none" strike="noStrike" dirty="0">
                <a:effectLst/>
                <a:latin typeface="Noto Sans"/>
              </a:rPr>
              <a:t> :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Helvetica Neue"/>
              </a:rPr>
              <a:t>Implementing PID Control in Nonlinear Simulations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77BC3212-FCFD-4109-88F5-A7AAA1BAB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0" y="597266"/>
            <a:ext cx="5447619" cy="5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074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0" y="0"/>
            <a:ext cx="1090168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dirty="0">
                <a:effectLst/>
                <a:latin typeface="No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Process Modeling</a:t>
            </a:r>
            <a:r>
              <a:rPr lang="en-US" b="1" i="0" u="none" strike="noStrike" dirty="0">
                <a:effectLst/>
                <a:latin typeface="Noto Sans"/>
              </a:rPr>
              <a:t> :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Helvetica Neue"/>
              </a:rPr>
              <a:t>Implementing PID Control in Nonlinear Simulations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6B2796F6-12F4-4BE1-9D19-7AB110A09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05" y="595590"/>
            <a:ext cx="8476190" cy="4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1120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0" y="0"/>
            <a:ext cx="1090168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dirty="0">
                <a:effectLst/>
                <a:latin typeface="No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Process Modeling</a:t>
            </a:r>
            <a:r>
              <a:rPr lang="en-US" b="1" i="0" u="none" strike="noStrike" dirty="0">
                <a:effectLst/>
                <a:latin typeface="Noto Sans"/>
              </a:rPr>
              <a:t> :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Helvetica Neue"/>
              </a:rPr>
              <a:t>Implementing PID Control in Nonlinear Simulations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F962C2B-DC24-42DA-8348-645377210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" y="524676"/>
            <a:ext cx="6843504" cy="1664427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44CF0402-C4E8-4A60-AB5D-6EB6D6FCE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696" y="2235363"/>
            <a:ext cx="3240284" cy="4478821"/>
          </a:xfrm>
          <a:prstGeom prst="rect">
            <a:avLst/>
          </a:prstGeom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638D36F1-6D43-4F11-B22C-1C54C06581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9525" y="2235363"/>
            <a:ext cx="8476190" cy="2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440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0" y="0"/>
            <a:ext cx="1090168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dirty="0">
                <a:effectLst/>
                <a:latin typeface="No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Process Modeling</a:t>
            </a:r>
            <a:r>
              <a:rPr lang="en-US" b="1" i="0" u="none" strike="noStrike" dirty="0">
                <a:effectLst/>
                <a:latin typeface="Noto Sans"/>
              </a:rPr>
              <a:t> :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Helvetica Neue"/>
              </a:rPr>
              <a:t>Implementing PID Control in Nonlinear Simulations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DE1F180A-EF12-40A6-8403-12E25CBE2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5955"/>
            <a:ext cx="6583680" cy="2224520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AFFA0D52-2899-4D8E-AA55-C3F92B5F1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" y="2730475"/>
            <a:ext cx="3553918" cy="4037544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1B782367-F194-4156-B9D5-EE9E1D70C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135777"/>
            <a:ext cx="5339953" cy="355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8670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0" y="0"/>
            <a:ext cx="1090168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dirty="0">
                <a:effectLst/>
                <a:latin typeface="No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Process Modeling</a:t>
            </a:r>
            <a:r>
              <a:rPr lang="en-US" b="1" i="0" u="none" strike="noStrike" dirty="0">
                <a:effectLst/>
                <a:latin typeface="Noto Sans"/>
              </a:rPr>
              <a:t> :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Helvetica Neue"/>
              </a:rPr>
              <a:t>Implementing PID Control in Nonlinear Simulations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8D834376-C329-4067-8E4D-EC26E81C3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8402"/>
            <a:ext cx="7019048" cy="3990476"/>
          </a:xfrm>
          <a:prstGeom prst="rect">
            <a:avLst/>
          </a:prstGeom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D83C15CD-59A6-4A2F-B416-3D3F9D9BA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324" y="4448878"/>
            <a:ext cx="4780952" cy="1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7221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0" y="0"/>
            <a:ext cx="1090168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dirty="0">
                <a:effectLst/>
                <a:latin typeface="No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Process Modeling</a:t>
            </a:r>
            <a:r>
              <a:rPr lang="en-US" b="1" i="0" u="none" strike="noStrike" dirty="0">
                <a:effectLst/>
                <a:latin typeface="Noto Sans"/>
              </a:rPr>
              <a:t> :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Helvetica Neue"/>
              </a:rPr>
              <a:t>Implementing PID Control in Nonlinear Simulations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B13AA816-7E20-4C45-AEB3-38E95B2FA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1" y="541087"/>
            <a:ext cx="5095238" cy="6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047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0" y="0"/>
            <a:ext cx="1090168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dirty="0">
                <a:effectLst/>
                <a:latin typeface="No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Process Modeling</a:t>
            </a:r>
            <a:r>
              <a:rPr lang="en-US" b="1" i="0" u="none" strike="noStrike" dirty="0">
                <a:effectLst/>
                <a:latin typeface="Noto Sans"/>
              </a:rPr>
              <a:t> :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Helvetica Neue"/>
              </a:rPr>
              <a:t>Implementing PID Control in Nonlinear Simulations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D67837ED-D79A-4C79-B8B1-F727ECE7E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2381"/>
            <a:ext cx="5071718" cy="619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78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FA3C41BA-A837-4F73-BE1C-E1F92EA90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6" y="539691"/>
            <a:ext cx="7085714" cy="2552381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9C97A745-8216-42D1-BCC7-DAE49DBCB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6" y="3092072"/>
            <a:ext cx="2371429" cy="3495238"/>
          </a:xfrm>
          <a:prstGeom prst="rect">
            <a:avLst/>
          </a:prstGeom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8CC689E8-2FC1-41C9-A0C2-CA1F6542D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075" y="3187309"/>
            <a:ext cx="3409524" cy="2361905"/>
          </a:xfrm>
          <a:prstGeom prst="rect">
            <a:avLst/>
          </a:prstGeom>
        </p:spPr>
      </p:pic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556B3280-2FBA-498C-87DE-FFA1CCDF950E}"/>
              </a:ext>
            </a:extLst>
          </p:cNvPr>
          <p:cNvSpPr txBox="1"/>
          <p:nvPr/>
        </p:nvSpPr>
        <p:spPr>
          <a:xfrm>
            <a:off x="-1" y="0"/>
            <a:ext cx="1211735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sng" strike="noStrike" dirty="0">
                <a:effectLst/>
                <a:latin typeface="Noto Sans"/>
              </a:rPr>
              <a:t>Optimization</a:t>
            </a:r>
            <a:r>
              <a:rPr lang="en-US" b="1" i="0" u="none" strike="noStrike" dirty="0">
                <a:effectLst/>
                <a:latin typeface="Noto Sans"/>
              </a:rPr>
              <a:t>: 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Helvetica Neue"/>
              </a:rPr>
              <a:t>Unconstrained Scalar Optimization</a:t>
            </a:r>
            <a:endParaRPr lang="en-US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18557084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0" y="0"/>
            <a:ext cx="1090168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dirty="0">
                <a:effectLst/>
                <a:latin typeface="No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Process Modeling</a:t>
            </a:r>
            <a:r>
              <a:rPr lang="en-US" b="1" i="0" u="none" strike="noStrike" dirty="0">
                <a:effectLst/>
                <a:latin typeface="Noto Sans"/>
              </a:rPr>
              <a:t> :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Helvetica Neue"/>
              </a:rPr>
              <a:t>Implementing PID Control in Nonlinear Simulations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C5EB1352-9D31-4B4E-8382-52B4F28D8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81" y="582943"/>
            <a:ext cx="4695238" cy="5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012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0" y="0"/>
            <a:ext cx="1090168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dirty="0">
                <a:effectLst/>
                <a:latin typeface="No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Process Modeling</a:t>
            </a:r>
            <a:r>
              <a:rPr lang="en-US" b="1" i="0" u="none" strike="noStrike" dirty="0">
                <a:effectLst/>
                <a:latin typeface="Noto Sans"/>
              </a:rPr>
              <a:t> :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Helvetica Neue"/>
              </a:rPr>
              <a:t>Implementing PID Control in Nonlinear Simulations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2338F248-2B75-4DCE-BC00-F52C7F8C0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4" y="591792"/>
            <a:ext cx="4428571" cy="4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2310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0" y="0"/>
            <a:ext cx="1090168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dirty="0">
                <a:effectLst/>
                <a:latin typeface="No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Process Modeling</a:t>
            </a:r>
            <a:r>
              <a:rPr lang="en-US" b="1" i="0" u="none" strike="noStrike" dirty="0">
                <a:effectLst/>
                <a:latin typeface="Noto Sans"/>
              </a:rPr>
              <a:t> :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Helvetica Neue"/>
              </a:rPr>
              <a:t>Interactive PID Control Tuning with Ziegler-Nichols</a:t>
            </a:r>
            <a:endParaRPr lang="en-US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F310B38C-D8C3-4485-90C1-769BD3BF8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16" y="665746"/>
            <a:ext cx="9690394" cy="515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513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0" y="0"/>
            <a:ext cx="1090168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dirty="0">
                <a:effectLst/>
                <a:latin typeface="No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Process Modeling</a:t>
            </a:r>
            <a:r>
              <a:rPr lang="en-US" b="1" i="0" u="none" strike="noStrike" dirty="0">
                <a:effectLst/>
                <a:latin typeface="Noto Sans"/>
              </a:rPr>
              <a:t> :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Helvetica Neue"/>
              </a:rPr>
              <a:t>Interactive PID Control Tuning with Ziegler-Nichols</a:t>
            </a:r>
            <a:endParaRPr lang="en-US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C0B6BCC5-253D-44F6-AB51-A3D2A8D02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45" y="760386"/>
            <a:ext cx="4876190" cy="4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4581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0" y="0"/>
            <a:ext cx="1090168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dirty="0">
                <a:effectLst/>
                <a:latin typeface="No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Process Modeling</a:t>
            </a:r>
            <a:r>
              <a:rPr lang="en-US" b="1" i="0" u="none" strike="noStrike" dirty="0">
                <a:effectLst/>
                <a:latin typeface="Noto Sans"/>
              </a:rPr>
              <a:t> :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Helvetica Neue"/>
              </a:rPr>
              <a:t>Interactive PID Control Tuning with Ziegler-Nichols</a:t>
            </a:r>
            <a:endParaRPr lang="en-US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504785E0-77F8-46C6-80DB-E259D0555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46" y="691887"/>
            <a:ext cx="8466667" cy="5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741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0" y="0"/>
            <a:ext cx="1090168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dirty="0">
                <a:effectLst/>
                <a:latin typeface="No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Process Modeling</a:t>
            </a:r>
            <a:r>
              <a:rPr lang="en-US" b="1" i="0" u="none" strike="noStrike" dirty="0">
                <a:effectLst/>
                <a:latin typeface="Noto Sans"/>
              </a:rPr>
              <a:t> :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Helvetica Neue"/>
              </a:rPr>
              <a:t>Interactive PID Control Tuning with Ziegler-Nichols</a:t>
            </a:r>
            <a:endParaRPr lang="en-US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B29894B1-7CF0-42C2-A069-4776693B0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68" y="625144"/>
            <a:ext cx="8457143" cy="5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115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0" y="0"/>
            <a:ext cx="1090168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dirty="0">
                <a:effectLst/>
                <a:latin typeface="No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Process Modeling</a:t>
            </a:r>
            <a:r>
              <a:rPr lang="en-US" b="1" i="0" u="none" strike="noStrike" dirty="0">
                <a:effectLst/>
                <a:latin typeface="Noto Sans"/>
              </a:rPr>
              <a:t> :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Helvetica Neue"/>
              </a:rPr>
              <a:t>Interactive PID Control Tuning with Ziegler-Nichols</a:t>
            </a:r>
            <a:endParaRPr lang="en-US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FC24CA7F-A857-4063-BE34-353B24FAC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" y="489833"/>
            <a:ext cx="4762807" cy="619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598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0" y="0"/>
            <a:ext cx="1090168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dirty="0">
                <a:effectLst/>
                <a:latin typeface="No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Process Modeling</a:t>
            </a:r>
            <a:r>
              <a:rPr lang="en-US" b="1" i="0" u="none" strike="noStrike" dirty="0">
                <a:effectLst/>
                <a:latin typeface="Noto Sans"/>
              </a:rPr>
              <a:t> :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Helvetica Neue"/>
              </a:rPr>
              <a:t>Interactive PID Control Tuning with Ziegler-Nichols</a:t>
            </a:r>
            <a:endParaRPr lang="en-US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77D95001-4D42-4E53-8DD8-868EE65C2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91" y="508432"/>
            <a:ext cx="3742857" cy="1838095"/>
          </a:xfrm>
          <a:prstGeom prst="rect">
            <a:avLst/>
          </a:prstGeom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2B33D00F-6CD8-4DBF-993B-C88A9CEA3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91" y="2490719"/>
            <a:ext cx="8285714" cy="3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603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0" y="0"/>
            <a:ext cx="1090168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dirty="0">
                <a:effectLst/>
                <a:latin typeface="No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Process Modeling</a:t>
            </a:r>
            <a:r>
              <a:rPr lang="en-US" b="1" i="0" u="none" strike="noStrike" dirty="0">
                <a:effectLst/>
                <a:latin typeface="Noto Sans"/>
              </a:rPr>
              <a:t> :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Helvetica Neue"/>
              </a:rPr>
              <a:t>Interactive PID Control Tuning with Ziegler-Nichols</a:t>
            </a:r>
            <a:endParaRPr lang="en-US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B149AB6E-46F0-4146-8C2A-82AB8B261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46"/>
          <a:stretch/>
        </p:blipFill>
        <p:spPr>
          <a:xfrm>
            <a:off x="166583" y="640079"/>
            <a:ext cx="8485714" cy="423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16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0" y="0"/>
            <a:ext cx="96824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dirty="0">
                <a:effectLst/>
                <a:latin typeface="No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</a:t>
            </a:r>
            <a:r>
              <a:rPr lang="en-US" b="1" i="0" u="sng" strike="noStrike" dirty="0">
                <a:effectLst/>
                <a:latin typeface="Noto Sans"/>
              </a:rPr>
              <a:t> Optimization </a:t>
            </a:r>
            <a:r>
              <a:rPr lang="en-US" b="1" i="0" u="none" strike="noStrike" dirty="0">
                <a:effectLst/>
                <a:latin typeface="Noto Sans"/>
              </a:rPr>
              <a:t>: 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Linear Blending Problem</a:t>
            </a: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2A408FAD-04DA-478D-8DDF-26E7BB5DE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40" y="558333"/>
            <a:ext cx="10200000" cy="4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33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7A6DB581-9823-4489-A761-12E6987F3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00" y="695666"/>
            <a:ext cx="7314286" cy="5466667"/>
          </a:xfrm>
          <a:prstGeom prst="rect">
            <a:avLst/>
          </a:prstGeom>
        </p:spPr>
      </p:pic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E92ED1EB-E891-4B18-8814-D3F62442D3DA}"/>
              </a:ext>
            </a:extLst>
          </p:cNvPr>
          <p:cNvSpPr txBox="1"/>
          <p:nvPr/>
        </p:nvSpPr>
        <p:spPr>
          <a:xfrm>
            <a:off x="-1" y="0"/>
            <a:ext cx="1211735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sng" strike="noStrike" dirty="0">
                <a:effectLst/>
                <a:latin typeface="Noto Sans"/>
              </a:rPr>
              <a:t>Optimization</a:t>
            </a:r>
            <a:r>
              <a:rPr lang="en-US" b="1" i="0" u="none" strike="noStrike" dirty="0">
                <a:effectLst/>
                <a:latin typeface="Noto Sans"/>
              </a:rPr>
              <a:t>: 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Helvetica Neue"/>
              </a:rPr>
              <a:t>Unconstrained Scalar Optimization</a:t>
            </a:r>
            <a:endParaRPr lang="en-US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2203509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0" y="0"/>
            <a:ext cx="96824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dirty="0">
                <a:effectLst/>
                <a:latin typeface="No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</a:t>
            </a:r>
            <a:r>
              <a:rPr lang="en-US" b="1" i="0" u="sng" strike="noStrike" dirty="0">
                <a:effectLst/>
                <a:latin typeface="Noto Sans"/>
              </a:rPr>
              <a:t> Optimization </a:t>
            </a:r>
            <a:r>
              <a:rPr lang="en-US" b="1" i="0" u="none" strike="noStrike" dirty="0">
                <a:effectLst/>
                <a:latin typeface="Noto Sans"/>
              </a:rPr>
              <a:t>: 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Linear Blending Problem</a:t>
            </a: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C2CA503B-FFC1-4B45-97E1-8FC9A00AA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05" y="644116"/>
            <a:ext cx="10076190" cy="3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576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0" y="0"/>
            <a:ext cx="96824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dirty="0">
                <a:effectLst/>
                <a:latin typeface="No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</a:t>
            </a:r>
            <a:r>
              <a:rPr lang="en-US" b="1" i="0" u="sng" strike="noStrike" dirty="0">
                <a:effectLst/>
                <a:latin typeface="Noto Sans"/>
              </a:rPr>
              <a:t> Optimization </a:t>
            </a:r>
            <a:r>
              <a:rPr lang="en-US" b="1" i="0" u="none" strike="noStrike" dirty="0">
                <a:effectLst/>
                <a:latin typeface="Noto Sans"/>
              </a:rPr>
              <a:t>: 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Linear Blending Problem</a:t>
            </a: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19E1D72D-0861-45A7-8799-5F094224C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07" y="598135"/>
            <a:ext cx="10361905" cy="4523809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8AC0D9D2-773F-4C22-B16A-B475055A7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52242"/>
            <a:ext cx="4680004" cy="333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9249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0" y="0"/>
            <a:ext cx="96824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dirty="0">
                <a:effectLst/>
                <a:latin typeface="No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</a:t>
            </a:r>
            <a:r>
              <a:rPr lang="en-US" b="1" i="0" u="sng" strike="noStrike" dirty="0">
                <a:effectLst/>
                <a:latin typeface="Noto Sans"/>
              </a:rPr>
              <a:t> Optimization </a:t>
            </a:r>
            <a:r>
              <a:rPr lang="en-US" b="1" i="0" u="none" strike="noStrike" dirty="0">
                <a:effectLst/>
                <a:latin typeface="Noto Sans"/>
              </a:rPr>
              <a:t>: 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Linear Blending Problem</a:t>
            </a: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D9C0A063-5E80-4AF3-9710-2EFA649A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58" y="582036"/>
            <a:ext cx="10009524" cy="60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642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0" y="0"/>
            <a:ext cx="96824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dirty="0">
                <a:effectLst/>
                <a:latin typeface="No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</a:t>
            </a:r>
            <a:r>
              <a:rPr lang="en-US" b="1" i="0" u="sng" strike="noStrike" dirty="0">
                <a:effectLst/>
                <a:latin typeface="Noto Sans"/>
              </a:rPr>
              <a:t> Optimization </a:t>
            </a:r>
            <a:r>
              <a:rPr lang="en-US" b="1" i="0" u="none" strike="noStrike" dirty="0">
                <a:effectLst/>
                <a:latin typeface="Noto Sans"/>
              </a:rPr>
              <a:t>: 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Linear Blending Problem</a:t>
            </a: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C5AC787E-22D5-4064-8FB8-7FAFAAE04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1" y="477053"/>
            <a:ext cx="10342857" cy="4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528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0" y="0"/>
            <a:ext cx="96824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dirty="0">
                <a:effectLst/>
                <a:latin typeface="No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</a:t>
            </a:r>
            <a:r>
              <a:rPr lang="en-US" b="1" i="0" u="sng" strike="noStrike" dirty="0">
                <a:effectLst/>
                <a:latin typeface="Noto Sans"/>
              </a:rPr>
              <a:t> Optimization </a:t>
            </a:r>
            <a:r>
              <a:rPr lang="en-US" b="1" i="0" u="none" strike="noStrike" dirty="0">
                <a:effectLst/>
                <a:latin typeface="Noto Sans"/>
              </a:rPr>
              <a:t>: 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Linear Blending Problem</a:t>
            </a: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8E8C6B58-6938-48C9-B4B3-AC9835D53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50" y="659807"/>
            <a:ext cx="4676190" cy="5761905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20B8142F-BBC4-4837-A68F-2182589A8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6476" y="726004"/>
            <a:ext cx="4228571" cy="2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8304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0" y="0"/>
            <a:ext cx="96824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dirty="0">
                <a:effectLst/>
                <a:latin typeface="No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</a:t>
            </a:r>
            <a:r>
              <a:rPr lang="en-US" b="1" i="0" u="sng" strike="noStrike" dirty="0">
                <a:effectLst/>
                <a:latin typeface="Noto Sans"/>
              </a:rPr>
              <a:t> Optimization </a:t>
            </a:r>
            <a:r>
              <a:rPr lang="en-US" b="1" i="0" u="none" strike="noStrike" dirty="0">
                <a:effectLst/>
                <a:latin typeface="Noto Sans"/>
              </a:rPr>
              <a:t>: 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Linear Blending Problem</a:t>
            </a: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B0A01DBB-AA1B-4937-96F1-CC85172E3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05" y="648047"/>
            <a:ext cx="6571429" cy="5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440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0" y="0"/>
            <a:ext cx="96824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dirty="0">
                <a:effectLst/>
                <a:latin typeface="No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</a:t>
            </a:r>
            <a:r>
              <a:rPr lang="en-US" b="1" i="0" u="sng" strike="noStrike" dirty="0">
                <a:effectLst/>
                <a:latin typeface="Noto Sans"/>
              </a:rPr>
              <a:t> Optimization </a:t>
            </a:r>
            <a:r>
              <a:rPr lang="en-US" b="1" i="0" u="none" strike="noStrike" dirty="0">
                <a:effectLst/>
                <a:latin typeface="Noto Sans"/>
              </a:rPr>
              <a:t>: 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Gasoline Blending</a:t>
            </a:r>
          </a:p>
          <a:p>
            <a:pPr algn="l"/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B7FD926A-9AE1-40E5-B014-705329701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9" y="657571"/>
            <a:ext cx="10304762" cy="5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831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0" y="0"/>
            <a:ext cx="96824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dirty="0">
                <a:effectLst/>
                <a:latin typeface="No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</a:t>
            </a:r>
            <a:r>
              <a:rPr lang="en-US" b="1" i="0" u="sng" strike="noStrike" dirty="0">
                <a:effectLst/>
                <a:latin typeface="Noto Sans"/>
              </a:rPr>
              <a:t> Optimization </a:t>
            </a:r>
            <a:r>
              <a:rPr lang="en-US" b="1" i="0" u="none" strike="noStrike" dirty="0">
                <a:effectLst/>
                <a:latin typeface="Noto Sans"/>
              </a:rPr>
              <a:t>: 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Gasoline Blending</a:t>
            </a:r>
          </a:p>
          <a:p>
            <a:pPr algn="l"/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349B2C5E-5F53-433E-99DE-454B5B927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86" y="473941"/>
            <a:ext cx="10371428" cy="3695238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B4C78365-2CE0-46E7-ADAD-C53BF291A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86" y="4177521"/>
            <a:ext cx="5928785" cy="268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553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0" y="0"/>
            <a:ext cx="96824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dirty="0">
                <a:effectLst/>
                <a:latin typeface="No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</a:t>
            </a:r>
            <a:r>
              <a:rPr lang="en-US" b="1" i="0" u="sng" strike="noStrike" dirty="0">
                <a:effectLst/>
                <a:latin typeface="Noto Sans"/>
              </a:rPr>
              <a:t> Optimization </a:t>
            </a:r>
            <a:r>
              <a:rPr lang="en-US" b="1" i="0" u="none" strike="noStrike" dirty="0">
                <a:effectLst/>
                <a:latin typeface="Noto Sans"/>
              </a:rPr>
              <a:t>: 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Gasoline Blending</a:t>
            </a:r>
          </a:p>
          <a:p>
            <a:pPr algn="l"/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FE9F9885-F12D-4369-B110-7D026E1EE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79" y="541584"/>
            <a:ext cx="9308457" cy="617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008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0" y="0"/>
            <a:ext cx="96824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dirty="0">
                <a:effectLst/>
                <a:latin typeface="No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</a:t>
            </a:r>
            <a:r>
              <a:rPr lang="en-US" b="1" i="0" u="sng" strike="noStrike" dirty="0">
                <a:effectLst/>
                <a:latin typeface="Noto Sans"/>
              </a:rPr>
              <a:t> Optimization </a:t>
            </a:r>
            <a:r>
              <a:rPr lang="en-US" b="1" i="0" u="none" strike="noStrike" dirty="0">
                <a:effectLst/>
                <a:latin typeface="Noto Sans"/>
              </a:rPr>
              <a:t>: 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Gasoline Blending</a:t>
            </a:r>
          </a:p>
          <a:p>
            <a:pPr algn="l"/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0E3D799D-AD42-46D4-89E1-7E7256F68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" y="542637"/>
            <a:ext cx="6366084" cy="621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8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-1" y="0"/>
            <a:ext cx="1211735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sng" strike="noStrike" dirty="0">
                <a:effectLst/>
                <a:latin typeface="Noto Sans"/>
              </a:rPr>
              <a:t>Optimization</a:t>
            </a:r>
            <a:r>
              <a:rPr lang="en-US" b="1" i="0" u="none" strike="noStrike" dirty="0">
                <a:effectLst/>
                <a:latin typeface="Noto Sans"/>
              </a:rPr>
              <a:t>: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Helvetica Neue"/>
              </a:rPr>
              <a:t>Linear Production Model</a:t>
            </a:r>
            <a:endParaRPr lang="en-US" sz="14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61CDA626-062F-41CE-AA58-56840A827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6" y="515783"/>
            <a:ext cx="6475444" cy="4689856"/>
          </a:xfrm>
          <a:prstGeom prst="rect">
            <a:avLst/>
          </a:prstGeom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39FFC06B-11F3-4964-95F8-4202AE98A3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610"/>
          <a:stretch/>
        </p:blipFill>
        <p:spPr>
          <a:xfrm>
            <a:off x="74646" y="5205639"/>
            <a:ext cx="5916957" cy="170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2944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0" y="0"/>
            <a:ext cx="96824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dirty="0">
                <a:effectLst/>
                <a:latin typeface="No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</a:t>
            </a:r>
            <a:r>
              <a:rPr lang="en-US" b="1" i="0" u="sng" strike="noStrike" dirty="0">
                <a:effectLst/>
                <a:latin typeface="Noto Sans"/>
              </a:rPr>
              <a:t> Optimization </a:t>
            </a:r>
            <a:r>
              <a:rPr lang="en-US" b="1" i="0" u="none" strike="noStrike" dirty="0">
                <a:effectLst/>
                <a:latin typeface="Noto Sans"/>
              </a:rPr>
              <a:t>: 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Gasoline Blending</a:t>
            </a:r>
          </a:p>
          <a:p>
            <a:pPr algn="l"/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2FC9B6DF-ADB4-4260-A8D0-2A5AE372A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" y="533767"/>
            <a:ext cx="5273604" cy="5790465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1EE3AD7-1831-45E3-B7E7-E542305CC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" y="6273820"/>
            <a:ext cx="2540293" cy="58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318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0" y="0"/>
            <a:ext cx="96824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dirty="0">
                <a:effectLst/>
                <a:latin typeface="No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</a:t>
            </a:r>
            <a:r>
              <a:rPr lang="en-US" b="1" i="0" u="sng" strike="noStrike" dirty="0">
                <a:effectLst/>
                <a:latin typeface="Noto Sans"/>
              </a:rPr>
              <a:t> Optimization </a:t>
            </a:r>
            <a:r>
              <a:rPr lang="en-US" b="1" i="0" u="none" strike="noStrike" dirty="0">
                <a:effectLst/>
                <a:latin typeface="Noto Sans"/>
              </a:rPr>
              <a:t>: 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Gasoline Blending</a:t>
            </a:r>
          </a:p>
          <a:p>
            <a:pPr algn="l"/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C70CA096-D555-4132-8103-905829AA9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4592"/>
            <a:ext cx="10342857" cy="1238095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7DDDC001-8284-4DFD-9269-00BE038F8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" y="1753241"/>
            <a:ext cx="5923280" cy="498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1116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0" y="0"/>
            <a:ext cx="96824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dirty="0">
                <a:effectLst/>
                <a:latin typeface="No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</a:t>
            </a:r>
            <a:r>
              <a:rPr lang="en-US" b="1" i="0" u="sng" strike="noStrike" dirty="0">
                <a:effectLst/>
                <a:latin typeface="Noto Sans"/>
              </a:rPr>
              <a:t> Optimization </a:t>
            </a:r>
            <a:r>
              <a:rPr lang="en-US" b="1" i="0" u="none" strike="noStrike" dirty="0">
                <a:effectLst/>
                <a:latin typeface="Noto Sans"/>
              </a:rPr>
              <a:t>: 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Gasoline Blending</a:t>
            </a:r>
          </a:p>
          <a:p>
            <a:pPr algn="l"/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B01265F6-FC64-4FBB-8702-2708CEDD2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146"/>
            <a:ext cx="7244080" cy="389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284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0" y="0"/>
            <a:ext cx="96824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dirty="0">
                <a:effectLst/>
                <a:latin typeface="No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</a:t>
            </a:r>
            <a:r>
              <a:rPr lang="en-US" b="1" i="0" u="sng" strike="noStrike" dirty="0">
                <a:effectLst/>
                <a:latin typeface="Noto Sans"/>
              </a:rPr>
              <a:t> Optimization </a:t>
            </a:r>
            <a:r>
              <a:rPr lang="en-US" b="1" i="0" u="none" strike="noStrike" dirty="0">
                <a:effectLst/>
                <a:latin typeface="Noto Sans"/>
              </a:rPr>
              <a:t>: 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Gasoline Blending</a:t>
            </a:r>
          </a:p>
          <a:p>
            <a:pPr algn="l"/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AA814A0A-4964-4E79-9F80-1C0D7B572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2497"/>
            <a:ext cx="6257143" cy="4123809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D71918F3-BAF8-458A-A7A4-96D7629E1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120" y="312213"/>
            <a:ext cx="4618678" cy="450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18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0" y="0"/>
            <a:ext cx="96824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dirty="0">
                <a:effectLst/>
                <a:latin typeface="No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</a:t>
            </a:r>
            <a:r>
              <a:rPr lang="en-US" b="1" i="0" u="sng" strike="noStrike" dirty="0">
                <a:effectLst/>
                <a:latin typeface="Noto Sans"/>
              </a:rPr>
              <a:t> Optimization </a:t>
            </a:r>
            <a:r>
              <a:rPr lang="en-US" b="1" i="0" u="none" strike="noStrike" dirty="0">
                <a:effectLst/>
                <a:latin typeface="Noto Sans"/>
              </a:rPr>
              <a:t>: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Helvetica Neue"/>
              </a:rPr>
              <a:t>Pyomo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 Examples</a:t>
            </a:r>
          </a:p>
          <a:p>
            <a:pPr algn="l"/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900A1648-01C3-485E-BB08-C15769217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31" y="552482"/>
            <a:ext cx="9742857" cy="5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452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0" y="0"/>
            <a:ext cx="96824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dirty="0">
                <a:effectLst/>
                <a:latin typeface="No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</a:t>
            </a:r>
            <a:r>
              <a:rPr lang="en-US" b="1" i="0" u="sng" strike="noStrike" dirty="0">
                <a:effectLst/>
                <a:latin typeface="Noto Sans"/>
              </a:rPr>
              <a:t> Optimization </a:t>
            </a:r>
            <a:r>
              <a:rPr lang="en-US" b="1" i="0" u="none" strike="noStrike" dirty="0">
                <a:effectLst/>
                <a:latin typeface="Noto Sans"/>
              </a:rPr>
              <a:t>: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Helvetica Neue"/>
              </a:rPr>
              <a:t>Pyomo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 Examples</a:t>
            </a:r>
          </a:p>
          <a:p>
            <a:pPr algn="l"/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26CF83DC-9A30-43ED-B0EE-B55EEF64F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64" y="541282"/>
            <a:ext cx="5780952" cy="4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6012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0" y="0"/>
            <a:ext cx="96824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dirty="0">
                <a:effectLst/>
                <a:latin typeface="No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</a:t>
            </a:r>
            <a:r>
              <a:rPr lang="en-US" b="1" i="0" u="sng" strike="noStrike" dirty="0">
                <a:effectLst/>
                <a:latin typeface="Noto Sans"/>
              </a:rPr>
              <a:t> Optimization </a:t>
            </a:r>
            <a:r>
              <a:rPr lang="en-US" b="1" i="0" u="none" strike="noStrike" dirty="0">
                <a:effectLst/>
                <a:latin typeface="Noto Sans"/>
              </a:rPr>
              <a:t>: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Helvetica Neue"/>
              </a:rPr>
              <a:t>Pyomo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 Examples</a:t>
            </a:r>
          </a:p>
          <a:p>
            <a:pPr algn="l"/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56B064B4-B453-4039-B1C2-1DD5C0333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5857"/>
            <a:ext cx="5380952" cy="3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905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0" y="0"/>
            <a:ext cx="96824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dirty="0">
                <a:effectLst/>
                <a:latin typeface="No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</a:t>
            </a:r>
            <a:r>
              <a:rPr lang="en-US" b="1" i="0" u="sng" strike="noStrike" dirty="0">
                <a:effectLst/>
                <a:latin typeface="Noto Sans"/>
              </a:rPr>
              <a:t> Optimization </a:t>
            </a:r>
            <a:r>
              <a:rPr lang="en-US" b="1" i="0" u="none" strike="noStrike" dirty="0">
                <a:effectLst/>
                <a:latin typeface="Noto Sans"/>
              </a:rPr>
              <a:t>: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Helvetica Neue"/>
              </a:rPr>
              <a:t>Pyomo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 Examples</a:t>
            </a:r>
          </a:p>
          <a:p>
            <a:pPr algn="l"/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1E52E389-1BA8-440B-81C6-6D7A59230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10" y="692497"/>
            <a:ext cx="6447619" cy="5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0047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0" y="0"/>
            <a:ext cx="96824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dirty="0">
                <a:effectLst/>
                <a:latin typeface="No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</a:t>
            </a:r>
            <a:r>
              <a:rPr lang="en-US" b="1" i="0" u="sng" strike="noStrike" dirty="0">
                <a:effectLst/>
                <a:latin typeface="Noto Sans"/>
              </a:rPr>
              <a:t> Optimization </a:t>
            </a:r>
            <a:r>
              <a:rPr lang="en-US" b="1" i="0" u="none" strike="noStrike" dirty="0">
                <a:effectLst/>
                <a:latin typeface="Noto Sans"/>
              </a:rPr>
              <a:t>: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Helvetica Neue"/>
              </a:rPr>
              <a:t>Pyomo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 Examples</a:t>
            </a:r>
          </a:p>
          <a:p>
            <a:pPr algn="l"/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8BCD2866-048D-4DD1-9A2B-05C9C74C9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2497"/>
            <a:ext cx="2809524" cy="5619048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8ED5552E-1534-4A9D-8E5E-0AE9661AA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240" y="692497"/>
            <a:ext cx="4676190" cy="5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8053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0" y="0"/>
            <a:ext cx="96824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dirty="0">
                <a:effectLst/>
                <a:latin typeface="No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</a:t>
            </a:r>
            <a:r>
              <a:rPr lang="en-US" b="1" i="0" u="sng" strike="noStrike" dirty="0">
                <a:effectLst/>
                <a:latin typeface="Noto Sans"/>
              </a:rPr>
              <a:t> Optimization </a:t>
            </a:r>
            <a:r>
              <a:rPr lang="en-US" b="1" i="0" u="none" strike="noStrike" dirty="0">
                <a:effectLst/>
                <a:latin typeface="Noto Sans"/>
              </a:rPr>
              <a:t>: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Helvetica Neue"/>
              </a:rPr>
              <a:t>Pyomo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 Examples</a:t>
            </a:r>
          </a:p>
          <a:p>
            <a:pPr algn="l"/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C621BE13-E380-4EEE-86CE-1BB825246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17" y="604729"/>
            <a:ext cx="4914286" cy="3352381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49C8B1EC-9628-4392-854B-849A5DFB2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17" y="3957110"/>
            <a:ext cx="5614594" cy="2915451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9C8A06BD-DCDC-4FC8-83FD-30174386E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140223"/>
            <a:ext cx="4162442" cy="111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615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-1" y="0"/>
            <a:ext cx="1211735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sng" strike="noStrike" dirty="0">
                <a:effectLst/>
                <a:latin typeface="Noto Sans"/>
              </a:rPr>
              <a:t>Optimization</a:t>
            </a:r>
            <a:r>
              <a:rPr lang="en-US" b="1" i="0" u="none" strike="noStrike" dirty="0">
                <a:effectLst/>
                <a:latin typeface="Noto Sans"/>
              </a:rPr>
              <a:t>: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Helvetica Neue"/>
              </a:rPr>
              <a:t>Linear Production Model</a:t>
            </a:r>
            <a:endParaRPr lang="en-US" sz="14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6A483434-9D1B-49F0-8EFF-1F364CD3C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489"/>
          <a:stretch/>
        </p:blipFill>
        <p:spPr>
          <a:xfrm>
            <a:off x="121298" y="485523"/>
            <a:ext cx="4862598" cy="1524394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A2DEC901-A633-44ED-9F88-40A57D0EC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98" y="2090264"/>
            <a:ext cx="4543191" cy="3404770"/>
          </a:xfrm>
          <a:prstGeom prst="rect">
            <a:avLst/>
          </a:prstGeom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B836664E-84DA-44B6-A463-881C8E125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98" y="5575381"/>
            <a:ext cx="4543191" cy="123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42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1529055-D158-4640-9D9E-15FD7D004097}"/>
              </a:ext>
            </a:extLst>
          </p:cNvPr>
          <p:cNvSpPr txBox="1"/>
          <p:nvPr/>
        </p:nvSpPr>
        <p:spPr>
          <a:xfrm>
            <a:off x="-1" y="0"/>
            <a:ext cx="1211735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sng" strike="noStrike" dirty="0">
                <a:effectLst/>
                <a:latin typeface="Noto Sans"/>
              </a:rPr>
              <a:t>Optimization</a:t>
            </a:r>
            <a:r>
              <a:rPr lang="en-US" b="1" i="0" u="none" strike="noStrike" dirty="0">
                <a:effectLst/>
                <a:latin typeface="Noto Sans"/>
              </a:rPr>
              <a:t>: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Helvetica Neue"/>
              </a:rPr>
              <a:t>Linear Production Model</a:t>
            </a:r>
            <a:endParaRPr lang="en-US" sz="14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i="0" dirty="0">
              <a:effectLst/>
              <a:latin typeface="Noto Sans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38F4AFE4-F859-4187-BAF4-D45A7D755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6" y="576002"/>
            <a:ext cx="6971428" cy="5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765901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</TotalTime>
  <Words>580</Words>
  <Application>Microsoft Office PowerPoint</Application>
  <PresentationFormat>แบบจอกว้าง</PresentationFormat>
  <Paragraphs>217</Paragraphs>
  <Slides>79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5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79</vt:i4>
      </vt:variant>
    </vt:vector>
  </HeadingPairs>
  <TitlesOfParts>
    <vt:vector size="85" baseType="lpstr">
      <vt:lpstr>Arial</vt:lpstr>
      <vt:lpstr>Calibri</vt:lpstr>
      <vt:lpstr>Calibri Light</vt:lpstr>
      <vt:lpstr>Helvetica Neue</vt:lpstr>
      <vt:lpstr>Noto Sans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Chaiwat Klaewwigkij</dc:creator>
  <cp:lastModifiedBy>Chaiwat Klaewwigkij</cp:lastModifiedBy>
  <cp:revision>229</cp:revision>
  <cp:lastPrinted>2020-09-16T18:22:04Z</cp:lastPrinted>
  <dcterms:created xsi:type="dcterms:W3CDTF">2020-09-16T06:35:56Z</dcterms:created>
  <dcterms:modified xsi:type="dcterms:W3CDTF">2020-09-17T06:20:54Z</dcterms:modified>
</cp:coreProperties>
</file>